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4" r:id="rId2"/>
  </p:sldMasterIdLst>
  <p:notesMasterIdLst>
    <p:notesMasterId r:id="rId5"/>
  </p:notesMasterIdLst>
  <p:sldIdLst>
    <p:sldId id="330" r:id="rId3"/>
    <p:sldId id="334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7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C5426-D1F4-49DE-9A00-C621E2FDAE4A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61966-FA6E-4689-AF09-9AABC4135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9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ption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350" y="2514600"/>
            <a:ext cx="5591175" cy="1019175"/>
          </a:xfrm>
        </p:spPr>
        <p:txBody>
          <a:bodyPr/>
          <a:lstStyle>
            <a:lvl1pPr>
              <a:lnSpc>
                <a:spcPct val="80000"/>
              </a:lnSpc>
              <a:defRPr sz="3800" b="0">
                <a:latin typeface="Franklin Gothic Medium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350" y="3535363"/>
            <a:ext cx="4017963" cy="427037"/>
          </a:xfrm>
          <a:ln algn="ctr"/>
        </p:spPr>
        <p:txBody>
          <a:bodyPr wrap="none">
            <a:spAutoFit/>
          </a:bodyPr>
          <a:lstStyle>
            <a:lvl1pPr marL="0" indent="0">
              <a:spcBef>
                <a:spcPct val="0"/>
              </a:spcBef>
              <a:buFontTx/>
              <a:buNone/>
              <a:defRPr i="1">
                <a:solidFill>
                  <a:srgbClr val="012445"/>
                </a:solidFill>
                <a:latin typeface="Franklin Gothic Boo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7421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5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9400"/>
            <a:ext cx="2116137" cy="5729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225" y="279400"/>
            <a:ext cx="6199188" cy="5729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33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79400"/>
            <a:ext cx="8229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0525" y="831850"/>
            <a:ext cx="4100513" cy="5176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31850"/>
            <a:ext cx="4100512" cy="5176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06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79400"/>
            <a:ext cx="82296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0525" y="831850"/>
            <a:ext cx="8353425" cy="517683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690426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56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66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22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2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96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86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73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60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29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08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89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114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0525" y="831850"/>
            <a:ext cx="4100513" cy="5176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31850"/>
            <a:ext cx="4100512" cy="5176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4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0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58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394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908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foot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5" y="279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0525" y="831850"/>
            <a:ext cx="8353425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levelz</a:t>
            </a:r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6953250" y="6448425"/>
            <a:ext cx="213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A002266-14B2-409B-AA47-9E2787FC089D}" type="slidenum">
              <a:rPr lang="en-US" sz="1000" b="1">
                <a:solidFill>
                  <a:srgbClr val="FFFFFF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5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244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2445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2445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2445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12445"/>
          </a:solidFill>
          <a:latin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12445"/>
          </a:solidFill>
          <a:latin typeface="Franklin Gothic Dem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12445"/>
          </a:solidFill>
          <a:latin typeface="Franklin Gothic Dem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12445"/>
          </a:solidFill>
          <a:latin typeface="Franklin Gothic Dem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12445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60425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0906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13335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17907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2479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27051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1623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7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1062" y="696516"/>
            <a:ext cx="1752600" cy="3453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9923" name="Line 3"/>
          <p:cNvSpPr>
            <a:spLocks noChangeShapeType="1"/>
          </p:cNvSpPr>
          <p:nvPr/>
        </p:nvSpPr>
        <p:spPr bwMode="auto">
          <a:xfrm>
            <a:off x="4259262" y="2544367"/>
            <a:ext cx="0" cy="312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title"/>
          </p:nvPr>
        </p:nvSpPr>
        <p:spPr>
          <a:xfrm>
            <a:off x="961231" y="152400"/>
            <a:ext cx="7230269" cy="4111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Interoperability Test Bed Architecture (Draft)</a:t>
            </a:r>
            <a:endParaRPr lang="en-US" sz="3200" dirty="0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677862" y="5268516"/>
            <a:ext cx="7745413" cy="2286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Proxy (</a:t>
            </a:r>
            <a:r>
              <a:rPr lang="en-US" sz="1200" dirty="0" smtClean="0">
                <a:solidFill>
                  <a:prstClr val="black"/>
                </a:solidFill>
              </a:rPr>
              <a:t>Mirth and/or DIL)</a:t>
            </a:r>
            <a:endParaRPr lang="en-US" sz="1200" dirty="0">
              <a:solidFill>
                <a:prstClr val="black"/>
              </a:solidFill>
            </a:endParaRPr>
          </a:p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9926" name="AutoShape 6"/>
          <p:cNvSpPr>
            <a:spLocks noChangeArrowheads="1"/>
          </p:cNvSpPr>
          <p:nvPr/>
        </p:nvSpPr>
        <p:spPr bwMode="auto">
          <a:xfrm>
            <a:off x="1176337" y="3554016"/>
            <a:ext cx="1371600" cy="465138"/>
          </a:xfrm>
          <a:prstGeom prst="flowChartPredefinedProcess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00" b="1">
                <a:solidFill>
                  <a:prstClr val="black"/>
                </a:solidFill>
              </a:rPr>
              <a:t>NIST HL7 V2</a:t>
            </a:r>
          </a:p>
          <a:p>
            <a:pPr algn="ctr"/>
            <a:r>
              <a:rPr lang="en-US" sz="900" b="1">
                <a:solidFill>
                  <a:prstClr val="black"/>
                </a:solidFill>
              </a:rPr>
              <a:t>Validation</a:t>
            </a:r>
          </a:p>
          <a:p>
            <a:pPr algn="ctr"/>
            <a:r>
              <a:rPr lang="en-US" sz="900" b="1">
                <a:solidFill>
                  <a:prstClr val="black"/>
                </a:solidFill>
              </a:rPr>
              <a:t>Web Service</a:t>
            </a:r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auto">
          <a:xfrm>
            <a:off x="677862" y="5497116"/>
            <a:ext cx="7745413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>
                <a:solidFill>
                  <a:prstClr val="black"/>
                </a:solidFill>
              </a:rPr>
              <a:t>Network</a:t>
            </a:r>
          </a:p>
        </p:txBody>
      </p:sp>
      <p:sp>
        <p:nvSpPr>
          <p:cNvPr id="209928" name="Rectangle 8"/>
          <p:cNvSpPr>
            <a:spLocks noChangeArrowheads="1"/>
          </p:cNvSpPr>
          <p:nvPr/>
        </p:nvSpPr>
        <p:spPr bwMode="auto">
          <a:xfrm>
            <a:off x="3802062" y="2857104"/>
            <a:ext cx="990600" cy="582612"/>
          </a:xfrm>
          <a:prstGeom prst="rect">
            <a:avLst/>
          </a:prstGeom>
          <a:solidFill>
            <a:srgbClr val="FFCC99"/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Execution </a:t>
            </a:r>
          </a:p>
          <a:p>
            <a:pPr algn="ctr"/>
            <a:r>
              <a:rPr lang="en-US" sz="1400" dirty="0" smtClean="0">
                <a:solidFill>
                  <a:prstClr val="black"/>
                </a:solidFill>
              </a:rPr>
              <a:t>Engine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9929" name="Line 9"/>
          <p:cNvSpPr>
            <a:spLocks noChangeShapeType="1"/>
          </p:cNvSpPr>
          <p:nvPr/>
        </p:nvSpPr>
        <p:spPr bwMode="auto">
          <a:xfrm flipH="1">
            <a:off x="8139112" y="1382316"/>
            <a:ext cx="0" cy="38862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6637337" y="1163241"/>
            <a:ext cx="1219200" cy="5286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Vendor A</a:t>
            </a:r>
            <a:endParaRPr lang="en-US" sz="900" b="1" dirty="0">
              <a:solidFill>
                <a:prstClr val="black"/>
              </a:solidFill>
            </a:endParaRPr>
          </a:p>
          <a:p>
            <a:pPr algn="ctr"/>
            <a:r>
              <a:rPr lang="en-US" sz="900" b="1" dirty="0">
                <a:solidFill>
                  <a:prstClr val="black"/>
                </a:solidFill>
              </a:rPr>
              <a:t>PIX Source</a:t>
            </a:r>
          </a:p>
          <a:p>
            <a:pPr algn="ctr"/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209931" name="AutoShape 11"/>
          <p:cNvSpPr>
            <a:spLocks noChangeArrowheads="1"/>
          </p:cNvSpPr>
          <p:nvPr/>
        </p:nvSpPr>
        <p:spPr bwMode="auto">
          <a:xfrm>
            <a:off x="1176337" y="2753916"/>
            <a:ext cx="1371600" cy="457200"/>
          </a:xfrm>
          <a:prstGeom prst="flowChartPredefinedProcess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" b="1">
                <a:solidFill>
                  <a:prstClr val="black"/>
                </a:solidFill>
              </a:rPr>
              <a:t>NIST HL7 V2</a:t>
            </a:r>
          </a:p>
          <a:p>
            <a:pPr algn="ctr"/>
            <a:r>
              <a:rPr lang="en-US" sz="800" b="1">
                <a:solidFill>
                  <a:prstClr val="black"/>
                </a:solidFill>
              </a:rPr>
              <a:t>Message Generation</a:t>
            </a:r>
          </a:p>
          <a:p>
            <a:pPr algn="ctr"/>
            <a:r>
              <a:rPr lang="en-US" sz="800" b="1">
                <a:solidFill>
                  <a:prstClr val="black"/>
                </a:solidFill>
              </a:rPr>
              <a:t>Web Service</a:t>
            </a:r>
          </a:p>
        </p:txBody>
      </p:sp>
      <p:sp>
        <p:nvSpPr>
          <p:cNvPr id="209932" name="AutoShape 12"/>
          <p:cNvSpPr>
            <a:spLocks noChangeArrowheads="1"/>
          </p:cNvSpPr>
          <p:nvPr/>
        </p:nvSpPr>
        <p:spPr bwMode="auto">
          <a:xfrm>
            <a:off x="1220787" y="1391841"/>
            <a:ext cx="1106488" cy="1160463"/>
          </a:xfrm>
          <a:prstGeom prst="flowChartMagneticDisk">
            <a:avLst/>
          </a:prstGeom>
          <a:solidFill>
            <a:srgbClr val="99CC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900" b="1">
                <a:solidFill>
                  <a:prstClr val="black"/>
                </a:solidFill>
              </a:rPr>
              <a:t>NIST Resource</a:t>
            </a:r>
          </a:p>
          <a:p>
            <a:pPr algn="ctr" eaLnBrk="0" hangingPunct="0"/>
            <a:r>
              <a:rPr lang="en-US" sz="900" b="1">
                <a:solidFill>
                  <a:prstClr val="black"/>
                </a:solidFill>
              </a:rPr>
              <a:t>Repository</a:t>
            </a:r>
          </a:p>
          <a:p>
            <a:pPr algn="ctr" eaLnBrk="0" hangingPunct="0"/>
            <a:r>
              <a:rPr lang="en-US" sz="900" b="1">
                <a:solidFill>
                  <a:prstClr val="black"/>
                </a:solidFill>
              </a:rPr>
              <a:t>Web Service</a:t>
            </a:r>
          </a:p>
        </p:txBody>
      </p:sp>
      <p:sp>
        <p:nvSpPr>
          <p:cNvPr id="209933" name="AutoShape 13"/>
          <p:cNvSpPr>
            <a:spLocks noChangeArrowheads="1"/>
          </p:cNvSpPr>
          <p:nvPr/>
        </p:nvSpPr>
        <p:spPr bwMode="auto">
          <a:xfrm>
            <a:off x="3661568" y="1515929"/>
            <a:ext cx="1295400" cy="333375"/>
          </a:xfrm>
          <a:prstGeom prst="foldedCorner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Test Case Manager</a:t>
            </a:r>
            <a:endParaRPr lang="en-US" sz="1200" b="1" dirty="0">
              <a:solidFill>
                <a:prstClr val="black"/>
              </a:solidFill>
            </a:endParaRPr>
          </a:p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9935" name="Line 15"/>
          <p:cNvSpPr>
            <a:spLocks noChangeShapeType="1"/>
          </p:cNvSpPr>
          <p:nvPr/>
        </p:nvSpPr>
        <p:spPr bwMode="auto">
          <a:xfrm>
            <a:off x="7856537" y="2153841"/>
            <a:ext cx="28257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36" name="Line 16"/>
          <p:cNvSpPr>
            <a:spLocks noChangeShapeType="1"/>
          </p:cNvSpPr>
          <p:nvPr/>
        </p:nvSpPr>
        <p:spPr bwMode="auto">
          <a:xfrm>
            <a:off x="7856537" y="2857104"/>
            <a:ext cx="28257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37" name="Line 17"/>
          <p:cNvSpPr>
            <a:spLocks noChangeShapeType="1"/>
          </p:cNvSpPr>
          <p:nvPr/>
        </p:nvSpPr>
        <p:spPr bwMode="auto">
          <a:xfrm flipV="1">
            <a:off x="5626099" y="1402423"/>
            <a:ext cx="9525" cy="212407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39" name="Line 19"/>
          <p:cNvSpPr>
            <a:spLocks noChangeShapeType="1"/>
          </p:cNvSpPr>
          <p:nvPr/>
        </p:nvSpPr>
        <p:spPr bwMode="auto">
          <a:xfrm flipH="1">
            <a:off x="4217987" y="4150122"/>
            <a:ext cx="0" cy="48180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40" name="Line 20"/>
          <p:cNvSpPr>
            <a:spLocks noChangeShapeType="1"/>
          </p:cNvSpPr>
          <p:nvPr/>
        </p:nvSpPr>
        <p:spPr bwMode="auto">
          <a:xfrm flipV="1">
            <a:off x="5173662" y="2435354"/>
            <a:ext cx="461962" cy="436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41" name="Line 21"/>
          <p:cNvSpPr>
            <a:spLocks noChangeShapeType="1"/>
          </p:cNvSpPr>
          <p:nvPr/>
        </p:nvSpPr>
        <p:spPr bwMode="auto">
          <a:xfrm>
            <a:off x="7856537" y="1391841"/>
            <a:ext cx="28257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42" name="Rectangle 22"/>
          <p:cNvSpPr>
            <a:spLocks noChangeArrowheads="1"/>
          </p:cNvSpPr>
          <p:nvPr/>
        </p:nvSpPr>
        <p:spPr bwMode="auto">
          <a:xfrm>
            <a:off x="6637337" y="1864916"/>
            <a:ext cx="1219200" cy="5286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Vendor B</a:t>
            </a:r>
            <a:endParaRPr lang="en-US" sz="900" b="1" dirty="0">
              <a:solidFill>
                <a:prstClr val="black"/>
              </a:solidFill>
            </a:endParaRPr>
          </a:p>
          <a:p>
            <a:pPr algn="ctr"/>
            <a:r>
              <a:rPr lang="en-US" sz="900" b="1" dirty="0">
                <a:solidFill>
                  <a:prstClr val="black"/>
                </a:solidFill>
              </a:rPr>
              <a:t>PIX </a:t>
            </a:r>
            <a:r>
              <a:rPr lang="en-US" sz="900" b="1" dirty="0" smtClean="0">
                <a:solidFill>
                  <a:prstClr val="black"/>
                </a:solidFill>
              </a:rPr>
              <a:t>Source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209943" name="Rectangle 23"/>
          <p:cNvSpPr>
            <a:spLocks noChangeArrowheads="1"/>
          </p:cNvSpPr>
          <p:nvPr/>
        </p:nvSpPr>
        <p:spPr bwMode="auto">
          <a:xfrm>
            <a:off x="6637337" y="2611041"/>
            <a:ext cx="1219200" cy="5286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Vendor C</a:t>
            </a:r>
            <a:endParaRPr lang="en-US" sz="900" b="1" dirty="0">
              <a:solidFill>
                <a:prstClr val="black"/>
              </a:solidFill>
            </a:endParaRPr>
          </a:p>
          <a:p>
            <a:pPr algn="ctr"/>
            <a:r>
              <a:rPr lang="en-US" sz="900" b="1" dirty="0">
                <a:solidFill>
                  <a:prstClr val="black"/>
                </a:solidFill>
              </a:rPr>
              <a:t>PIX </a:t>
            </a:r>
            <a:r>
              <a:rPr lang="en-US" sz="900" b="1" dirty="0" smtClean="0">
                <a:solidFill>
                  <a:prstClr val="black"/>
                </a:solidFill>
              </a:rPr>
              <a:t>Manager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209944" name="Rectangle 24"/>
          <p:cNvSpPr>
            <a:spLocks noChangeArrowheads="1"/>
          </p:cNvSpPr>
          <p:nvPr/>
        </p:nvSpPr>
        <p:spPr bwMode="auto">
          <a:xfrm>
            <a:off x="6637337" y="3330179"/>
            <a:ext cx="1219200" cy="528637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Vendor D</a:t>
            </a:r>
            <a:endParaRPr lang="en-US" sz="900" b="1" dirty="0">
              <a:solidFill>
                <a:prstClr val="black"/>
              </a:solidFill>
            </a:endParaRPr>
          </a:p>
          <a:p>
            <a:pPr algn="ctr"/>
            <a:r>
              <a:rPr lang="en-US" sz="900" b="1" dirty="0">
                <a:solidFill>
                  <a:prstClr val="black"/>
                </a:solidFill>
              </a:rPr>
              <a:t>PIX </a:t>
            </a:r>
            <a:r>
              <a:rPr lang="en-US" sz="900" b="1" dirty="0" smtClean="0">
                <a:solidFill>
                  <a:prstClr val="black"/>
                </a:solidFill>
              </a:rPr>
              <a:t>Consumer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209945" name="AutoShape 25"/>
          <p:cNvSpPr>
            <a:spLocks noChangeArrowheads="1"/>
          </p:cNvSpPr>
          <p:nvPr/>
        </p:nvSpPr>
        <p:spPr bwMode="auto">
          <a:xfrm>
            <a:off x="5173662" y="4391159"/>
            <a:ext cx="990600" cy="671512"/>
          </a:xfrm>
          <a:prstGeom prst="flowChartMagneticDisk">
            <a:avLst/>
          </a:prstGeom>
          <a:solidFill>
            <a:srgbClr val="CC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000" b="1">
                <a:solidFill>
                  <a:prstClr val="black"/>
                </a:solidFill>
              </a:rPr>
              <a:t>Message</a:t>
            </a:r>
          </a:p>
          <a:p>
            <a:pPr algn="ctr" eaLnBrk="0" hangingPunct="0"/>
            <a:r>
              <a:rPr lang="en-US" sz="1000" b="1">
                <a:solidFill>
                  <a:prstClr val="black"/>
                </a:solidFill>
              </a:rPr>
              <a:t>Database</a:t>
            </a:r>
          </a:p>
        </p:txBody>
      </p:sp>
      <p:sp>
        <p:nvSpPr>
          <p:cNvPr id="209947" name="Line 27"/>
          <p:cNvSpPr>
            <a:spLocks noChangeShapeType="1"/>
          </p:cNvSpPr>
          <p:nvPr/>
        </p:nvSpPr>
        <p:spPr bwMode="auto">
          <a:xfrm>
            <a:off x="7856537" y="3515916"/>
            <a:ext cx="28257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48" name="Line 28"/>
          <p:cNvSpPr>
            <a:spLocks noChangeShapeType="1"/>
          </p:cNvSpPr>
          <p:nvPr/>
        </p:nvSpPr>
        <p:spPr bwMode="auto">
          <a:xfrm flipV="1">
            <a:off x="5635624" y="1391841"/>
            <a:ext cx="547688" cy="1058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49" name="Line 29"/>
          <p:cNvSpPr>
            <a:spLocks noChangeShapeType="1"/>
          </p:cNvSpPr>
          <p:nvPr/>
        </p:nvSpPr>
        <p:spPr bwMode="auto">
          <a:xfrm>
            <a:off x="5635624" y="2857104"/>
            <a:ext cx="54133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50" name="Line 30"/>
          <p:cNvSpPr>
            <a:spLocks noChangeShapeType="1"/>
          </p:cNvSpPr>
          <p:nvPr/>
        </p:nvSpPr>
        <p:spPr bwMode="auto">
          <a:xfrm>
            <a:off x="5626099" y="3515916"/>
            <a:ext cx="55721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51" name="Line 31"/>
          <p:cNvSpPr>
            <a:spLocks noChangeShapeType="1"/>
          </p:cNvSpPr>
          <p:nvPr/>
        </p:nvSpPr>
        <p:spPr bwMode="auto">
          <a:xfrm>
            <a:off x="5635624" y="2153841"/>
            <a:ext cx="557213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52" name="Line 32"/>
          <p:cNvSpPr>
            <a:spLocks noChangeShapeType="1"/>
          </p:cNvSpPr>
          <p:nvPr/>
        </p:nvSpPr>
        <p:spPr bwMode="auto">
          <a:xfrm flipH="1">
            <a:off x="877887" y="2041129"/>
            <a:ext cx="15875" cy="322738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53" name="Line 33"/>
          <p:cNvSpPr>
            <a:spLocks noChangeShapeType="1"/>
          </p:cNvSpPr>
          <p:nvPr/>
        </p:nvSpPr>
        <p:spPr bwMode="auto">
          <a:xfrm>
            <a:off x="893762" y="3009504"/>
            <a:ext cx="28257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54" name="Line 34"/>
          <p:cNvSpPr>
            <a:spLocks noChangeShapeType="1"/>
          </p:cNvSpPr>
          <p:nvPr/>
        </p:nvSpPr>
        <p:spPr bwMode="auto">
          <a:xfrm flipH="1">
            <a:off x="4217987" y="4631929"/>
            <a:ext cx="955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55" name="Line 35"/>
          <p:cNvSpPr>
            <a:spLocks noChangeShapeType="1"/>
          </p:cNvSpPr>
          <p:nvPr/>
        </p:nvSpPr>
        <p:spPr bwMode="auto">
          <a:xfrm>
            <a:off x="893762" y="2041129"/>
            <a:ext cx="3270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56" name="Line 36"/>
          <p:cNvSpPr>
            <a:spLocks noChangeShapeType="1"/>
          </p:cNvSpPr>
          <p:nvPr/>
        </p:nvSpPr>
        <p:spPr bwMode="auto">
          <a:xfrm>
            <a:off x="893762" y="3850879"/>
            <a:ext cx="28257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57" name="AutoShape 37"/>
          <p:cNvSpPr>
            <a:spLocks noChangeArrowheads="1"/>
          </p:cNvSpPr>
          <p:nvPr/>
        </p:nvSpPr>
        <p:spPr bwMode="auto">
          <a:xfrm>
            <a:off x="3883024" y="2076847"/>
            <a:ext cx="812800" cy="588962"/>
          </a:xfrm>
          <a:prstGeom prst="flowChartDocumen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000" b="1" dirty="0" smtClean="0">
                <a:solidFill>
                  <a:prstClr val="black"/>
                </a:solidFill>
              </a:rPr>
              <a:t>Test Case</a:t>
            </a:r>
          </a:p>
          <a:p>
            <a:pPr algn="ctr" eaLnBrk="0" hangingPunct="0"/>
            <a:r>
              <a:rPr lang="en-US" sz="1000" b="1" dirty="0" smtClean="0">
                <a:solidFill>
                  <a:prstClr val="black"/>
                </a:solidFill>
              </a:rPr>
              <a:t> Artifacts</a:t>
            </a:r>
            <a:endParaRPr lang="en-US" sz="1000" b="1" dirty="0">
              <a:solidFill>
                <a:prstClr val="black"/>
              </a:solidFill>
            </a:endParaRPr>
          </a:p>
          <a:p>
            <a:pPr algn="ctr" eaLnBrk="0" hangingPunct="0"/>
            <a:r>
              <a:rPr lang="en-US" sz="1000" b="1" dirty="0" smtClean="0">
                <a:solidFill>
                  <a:prstClr val="black"/>
                </a:solidFill>
              </a:rPr>
              <a:t> </a:t>
            </a:r>
            <a:r>
              <a:rPr lang="en-US" sz="1000" b="1" dirty="0">
                <a:solidFill>
                  <a:prstClr val="black"/>
                </a:solidFill>
              </a:rPr>
              <a:t>(XML)</a:t>
            </a:r>
          </a:p>
        </p:txBody>
      </p:sp>
      <p:sp>
        <p:nvSpPr>
          <p:cNvPr id="209961" name="Line 41"/>
          <p:cNvSpPr>
            <a:spLocks noChangeShapeType="1"/>
          </p:cNvSpPr>
          <p:nvPr/>
        </p:nvSpPr>
        <p:spPr bwMode="auto">
          <a:xfrm>
            <a:off x="4259261" y="1837928"/>
            <a:ext cx="0" cy="24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63" name="Line 43"/>
          <p:cNvSpPr>
            <a:spLocks noChangeShapeType="1"/>
          </p:cNvSpPr>
          <p:nvPr/>
        </p:nvSpPr>
        <p:spPr bwMode="auto">
          <a:xfrm flipH="1">
            <a:off x="3008311" y="2041128"/>
            <a:ext cx="1" cy="2485881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64" name="Line 44"/>
          <p:cNvSpPr>
            <a:spLocks noChangeShapeType="1"/>
          </p:cNvSpPr>
          <p:nvPr/>
        </p:nvSpPr>
        <p:spPr bwMode="auto">
          <a:xfrm>
            <a:off x="2547937" y="3850879"/>
            <a:ext cx="46037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65" name="Line 45"/>
          <p:cNvSpPr>
            <a:spLocks noChangeShapeType="1"/>
          </p:cNvSpPr>
          <p:nvPr/>
        </p:nvSpPr>
        <p:spPr bwMode="auto">
          <a:xfrm>
            <a:off x="2327275" y="2031604"/>
            <a:ext cx="681037" cy="9525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66" name="Line 46"/>
          <p:cNvSpPr>
            <a:spLocks noChangeShapeType="1"/>
          </p:cNvSpPr>
          <p:nvPr/>
        </p:nvSpPr>
        <p:spPr bwMode="auto">
          <a:xfrm>
            <a:off x="2547937" y="3009504"/>
            <a:ext cx="46037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67" name="Line 47"/>
          <p:cNvSpPr>
            <a:spLocks noChangeShapeType="1"/>
          </p:cNvSpPr>
          <p:nvPr/>
        </p:nvSpPr>
        <p:spPr bwMode="auto">
          <a:xfrm flipV="1">
            <a:off x="3008312" y="3139678"/>
            <a:ext cx="793750" cy="476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71" name="Line 51"/>
          <p:cNvSpPr>
            <a:spLocks noChangeShapeType="1"/>
          </p:cNvSpPr>
          <p:nvPr/>
        </p:nvSpPr>
        <p:spPr bwMode="auto">
          <a:xfrm flipH="1">
            <a:off x="4210049" y="4843066"/>
            <a:ext cx="963613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72" name="Line 52"/>
          <p:cNvSpPr>
            <a:spLocks noChangeShapeType="1"/>
          </p:cNvSpPr>
          <p:nvPr/>
        </p:nvSpPr>
        <p:spPr bwMode="auto">
          <a:xfrm>
            <a:off x="4217987" y="4843066"/>
            <a:ext cx="0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9974" name="AutoShape 54"/>
          <p:cNvSpPr>
            <a:spLocks noChangeArrowheads="1"/>
          </p:cNvSpPr>
          <p:nvPr/>
        </p:nvSpPr>
        <p:spPr bwMode="auto">
          <a:xfrm>
            <a:off x="1928283" y="1174682"/>
            <a:ext cx="558800" cy="461963"/>
          </a:xfrm>
          <a:prstGeom prst="flowChartDocumen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700" b="1">
                <a:solidFill>
                  <a:prstClr val="black"/>
                </a:solidFill>
              </a:rPr>
              <a:t>Profiles</a:t>
            </a:r>
          </a:p>
          <a:p>
            <a:pPr algn="ctr" eaLnBrk="0" hangingPunct="0"/>
            <a:r>
              <a:rPr lang="en-US" sz="700" b="1">
                <a:solidFill>
                  <a:prstClr val="black"/>
                </a:solidFill>
              </a:rPr>
              <a:t>(XML)</a:t>
            </a:r>
          </a:p>
        </p:txBody>
      </p:sp>
      <p:sp>
        <p:nvSpPr>
          <p:cNvPr id="55" name="AutoShape 49"/>
          <p:cNvSpPr>
            <a:spLocks noChangeArrowheads="1"/>
          </p:cNvSpPr>
          <p:nvPr/>
        </p:nvSpPr>
        <p:spPr bwMode="auto">
          <a:xfrm>
            <a:off x="2299958" y="3363515"/>
            <a:ext cx="558800" cy="461963"/>
          </a:xfrm>
          <a:prstGeom prst="flowChartDocumen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700" b="1" dirty="0">
                <a:solidFill>
                  <a:prstClr val="black"/>
                </a:solidFill>
              </a:rPr>
              <a:t>Results</a:t>
            </a:r>
          </a:p>
          <a:p>
            <a:pPr algn="ctr" eaLnBrk="0" hangingPunct="0"/>
            <a:r>
              <a:rPr lang="en-US" sz="700" b="1" dirty="0">
                <a:solidFill>
                  <a:prstClr val="black"/>
                </a:solidFill>
              </a:rPr>
              <a:t>Report</a:t>
            </a:r>
          </a:p>
          <a:p>
            <a:pPr algn="ctr" eaLnBrk="0" hangingPunct="0"/>
            <a:r>
              <a:rPr lang="en-US" sz="700" b="1" dirty="0">
                <a:solidFill>
                  <a:prstClr val="black"/>
                </a:solidFill>
              </a:rPr>
              <a:t>Files (XML)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1062" y="696516"/>
            <a:ext cx="714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Gazelle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61568" y="1031081"/>
            <a:ext cx="1287053" cy="264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Test Setup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Line 41"/>
          <p:cNvSpPr>
            <a:spLocks noChangeShapeType="1"/>
          </p:cNvSpPr>
          <p:nvPr/>
        </p:nvSpPr>
        <p:spPr bwMode="auto">
          <a:xfrm>
            <a:off x="4259261" y="1295400"/>
            <a:ext cx="1" cy="22052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0" name="AutoShape 37"/>
          <p:cNvSpPr>
            <a:spLocks noChangeArrowheads="1"/>
          </p:cNvSpPr>
          <p:nvPr/>
        </p:nvSpPr>
        <p:spPr bwMode="auto">
          <a:xfrm>
            <a:off x="961231" y="1221447"/>
            <a:ext cx="812800" cy="588962"/>
          </a:xfrm>
          <a:prstGeom prst="flowChartDocumen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000" b="1" dirty="0" smtClean="0">
                <a:solidFill>
                  <a:prstClr val="black"/>
                </a:solidFill>
              </a:rPr>
              <a:t>Test Case</a:t>
            </a:r>
          </a:p>
          <a:p>
            <a:pPr algn="ctr" eaLnBrk="0" hangingPunct="0"/>
            <a:r>
              <a:rPr lang="en-US" sz="1000" b="1" dirty="0" smtClean="0">
                <a:solidFill>
                  <a:prstClr val="black"/>
                </a:solidFill>
              </a:rPr>
              <a:t> Artifacts</a:t>
            </a:r>
            <a:endParaRPr lang="en-US" sz="1000" b="1" dirty="0">
              <a:solidFill>
                <a:prstClr val="black"/>
              </a:solidFill>
            </a:endParaRPr>
          </a:p>
          <a:p>
            <a:pPr algn="ctr" eaLnBrk="0" hangingPunct="0"/>
            <a:r>
              <a:rPr lang="en-US" sz="1000" b="1" dirty="0" smtClean="0">
                <a:solidFill>
                  <a:prstClr val="black"/>
                </a:solidFill>
              </a:rPr>
              <a:t> </a:t>
            </a:r>
            <a:r>
              <a:rPr lang="en-US" sz="1000" b="1" dirty="0">
                <a:solidFill>
                  <a:prstClr val="black"/>
                </a:solidFill>
              </a:rPr>
              <a:t>(XML)</a:t>
            </a:r>
          </a:p>
        </p:txBody>
      </p:sp>
      <p:sp>
        <p:nvSpPr>
          <p:cNvPr id="5" name="Rectangle 4"/>
          <p:cNvSpPr/>
          <p:nvPr/>
        </p:nvSpPr>
        <p:spPr>
          <a:xfrm>
            <a:off x="6164262" y="1163239"/>
            <a:ext cx="473075" cy="528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80136" y="1864916"/>
            <a:ext cx="473075" cy="528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164261" y="2611039"/>
            <a:ext cx="473075" cy="528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164262" y="3330179"/>
            <a:ext cx="473075" cy="528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GI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2215" y="4449916"/>
            <a:ext cx="1154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prstClr val="black"/>
                </a:solidFill>
              </a:rPr>
              <a:t>Use dedicated/specific </a:t>
            </a:r>
            <a:r>
              <a:rPr lang="en-US" sz="1000" dirty="0" smtClean="0">
                <a:solidFill>
                  <a:prstClr val="black"/>
                </a:solidFill>
              </a:rPr>
              <a:t>ports based on test set up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66" name="AutoShape 11"/>
          <p:cNvSpPr>
            <a:spLocks noChangeArrowheads="1"/>
          </p:cNvSpPr>
          <p:nvPr/>
        </p:nvSpPr>
        <p:spPr bwMode="auto">
          <a:xfrm>
            <a:off x="1176337" y="4278341"/>
            <a:ext cx="1371600" cy="457200"/>
          </a:xfrm>
          <a:prstGeom prst="flowChartPredefinedProcess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800" b="1" dirty="0">
                <a:solidFill>
                  <a:prstClr val="black"/>
                </a:solidFill>
              </a:rPr>
              <a:t>NIST HL7 V2</a:t>
            </a:r>
          </a:p>
          <a:p>
            <a:pPr algn="ctr"/>
            <a:r>
              <a:rPr lang="en-US" sz="800" b="1" dirty="0" smtClean="0">
                <a:solidFill>
                  <a:prstClr val="black"/>
                </a:solidFill>
              </a:rPr>
              <a:t>Test Agent(s)</a:t>
            </a:r>
            <a:endParaRPr lang="en-US" sz="800" b="1" dirty="0">
              <a:solidFill>
                <a:prstClr val="black"/>
              </a:solidFill>
            </a:endParaRPr>
          </a:p>
          <a:p>
            <a:pPr algn="ctr"/>
            <a:r>
              <a:rPr lang="en-US" sz="800" b="1" dirty="0">
                <a:solidFill>
                  <a:prstClr val="black"/>
                </a:solidFill>
              </a:rPr>
              <a:t>Web Service</a:t>
            </a:r>
          </a:p>
        </p:txBody>
      </p:sp>
      <p:sp>
        <p:nvSpPr>
          <p:cNvPr id="67" name="Line 36"/>
          <p:cNvSpPr>
            <a:spLocks noChangeShapeType="1"/>
          </p:cNvSpPr>
          <p:nvPr/>
        </p:nvSpPr>
        <p:spPr bwMode="auto">
          <a:xfrm>
            <a:off x="893761" y="4525602"/>
            <a:ext cx="28257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8" name="Line 44"/>
          <p:cNvSpPr>
            <a:spLocks noChangeShapeType="1"/>
          </p:cNvSpPr>
          <p:nvPr/>
        </p:nvSpPr>
        <p:spPr bwMode="auto">
          <a:xfrm>
            <a:off x="2547936" y="4527010"/>
            <a:ext cx="46037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25969" y="696515"/>
            <a:ext cx="2113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GI = Gazelle User Interface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459662" y="4849416"/>
            <a:ext cx="538162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utoShape 37"/>
          <p:cNvSpPr>
            <a:spLocks noChangeArrowheads="1"/>
          </p:cNvSpPr>
          <p:nvPr/>
        </p:nvSpPr>
        <p:spPr bwMode="auto">
          <a:xfrm>
            <a:off x="3902868" y="3594498"/>
            <a:ext cx="812800" cy="486567"/>
          </a:xfrm>
          <a:prstGeom prst="flowChartDocumen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" b="1" dirty="0" smtClean="0">
                <a:solidFill>
                  <a:prstClr val="black"/>
                </a:solidFill>
              </a:rPr>
              <a:t>Validation Report </a:t>
            </a:r>
          </a:p>
          <a:p>
            <a:pPr algn="ctr" eaLnBrk="0" hangingPunct="0"/>
            <a:r>
              <a:rPr lang="en-US" sz="800" b="1" dirty="0" smtClean="0">
                <a:solidFill>
                  <a:prstClr val="black"/>
                </a:solidFill>
              </a:rPr>
              <a:t>and </a:t>
            </a:r>
          </a:p>
          <a:p>
            <a:pPr algn="ctr" eaLnBrk="0" hangingPunct="0"/>
            <a:r>
              <a:rPr lang="en-US" sz="800" b="1" dirty="0" smtClean="0">
                <a:solidFill>
                  <a:prstClr val="black"/>
                </a:solidFill>
              </a:rPr>
              <a:t>Juror Document</a:t>
            </a:r>
          </a:p>
        </p:txBody>
      </p:sp>
      <p:sp>
        <p:nvSpPr>
          <p:cNvPr id="75" name="Line 41"/>
          <p:cNvSpPr>
            <a:spLocks noChangeShapeType="1"/>
          </p:cNvSpPr>
          <p:nvPr/>
        </p:nvSpPr>
        <p:spPr bwMode="auto">
          <a:xfrm flipH="1">
            <a:off x="4259261" y="3439717"/>
            <a:ext cx="2" cy="15477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862" y="5791200"/>
            <a:ext cx="2727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000" dirty="0" smtClean="0">
                <a:solidFill>
                  <a:prstClr val="black"/>
                </a:solidFill>
              </a:rPr>
              <a:t>Vendor  login to Gazelle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>
                <a:solidFill>
                  <a:prstClr val="black"/>
                </a:solidFill>
              </a:rPr>
              <a:t>Vendors set up Tests (Gazelle Manages)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>
                <a:solidFill>
                  <a:prstClr val="black"/>
                </a:solidFill>
              </a:rPr>
              <a:t>Vendors reviews Test Case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>
                <a:solidFill>
                  <a:prstClr val="black"/>
                </a:solidFill>
              </a:rPr>
              <a:t>Vendors configure systems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>
                <a:solidFill>
                  <a:prstClr val="black"/>
                </a:solidFill>
              </a:rPr>
              <a:t>Gazelle begins test orchestration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000" dirty="0" smtClean="0">
                <a:solidFill>
                  <a:prstClr val="black"/>
                </a:solidFill>
              </a:rPr>
              <a:t>Vendor A, B, &amp; D read data specification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261690" y="5774602"/>
            <a:ext cx="3193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en-US" sz="1000" dirty="0" smtClean="0">
                <a:solidFill>
                  <a:prstClr val="black"/>
                </a:solidFill>
              </a:rPr>
              <a:t>Vendor A sends message to Vendor C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sz="1000" dirty="0" smtClean="0">
                <a:solidFill>
                  <a:prstClr val="black"/>
                </a:solidFill>
              </a:rPr>
              <a:t>Proxy captures message and forwards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sz="1000" dirty="0" smtClean="0">
                <a:solidFill>
                  <a:prstClr val="black"/>
                </a:solidFill>
              </a:rPr>
              <a:t>Gazelle retrieves message from database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sz="1000" dirty="0" smtClean="0">
                <a:solidFill>
                  <a:prstClr val="black"/>
                </a:solidFill>
              </a:rPr>
              <a:t>Gazelle accesses the validation service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sz="1000" dirty="0" smtClean="0">
                <a:solidFill>
                  <a:prstClr val="black"/>
                </a:solidFill>
              </a:rPr>
              <a:t>Validation sends report  to Gazelle  to display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en-US" sz="1000" dirty="0" smtClean="0">
                <a:solidFill>
                  <a:prstClr val="black"/>
                </a:solidFill>
              </a:rPr>
              <a:t>Vendor B sends message to Vendor C (8-11 repeat)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365080" y="5725716"/>
            <a:ext cx="27273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13"/>
            </a:pPr>
            <a:r>
              <a:rPr lang="en-US" sz="1000" dirty="0" smtClean="0">
                <a:solidFill>
                  <a:prstClr val="black"/>
                </a:solidFill>
              </a:rPr>
              <a:t>Vendor C processes messages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n-US" sz="1000" dirty="0" smtClean="0">
                <a:solidFill>
                  <a:prstClr val="black"/>
                </a:solidFill>
              </a:rPr>
              <a:t>Vendors D sends query message to C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n-US" sz="1000" dirty="0" smtClean="0">
                <a:solidFill>
                  <a:prstClr val="black"/>
                </a:solidFill>
              </a:rPr>
              <a:t>Repeat steps 8-11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en-US" sz="1000" dirty="0" smtClean="0">
                <a:solidFill>
                  <a:prstClr val="black"/>
                </a:solidFill>
              </a:rPr>
              <a:t>Gazelle displays comprehensive view of test results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8780" y="6627168"/>
            <a:ext cx="11152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R. Snelick 04/12/13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Interoperability Test Bed Architecture </a:t>
            </a:r>
            <a:r>
              <a:rPr lang="en-US" b="1" dirty="0" smtClean="0">
                <a:latin typeface="Calibri" panose="020F0502020204030204" pitchFamily="34" charset="0"/>
              </a:rPr>
              <a:t>– Virtual </a:t>
            </a:r>
            <a:r>
              <a:rPr lang="en-US" b="1" dirty="0" err="1" smtClean="0">
                <a:latin typeface="Calibri" panose="020F0502020204030204" pitchFamily="34" charset="0"/>
              </a:rPr>
              <a:t>Connectathon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7467600" cy="581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819400" y="622756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1. Vendor login and registration</a:t>
            </a:r>
            <a:endParaRPr lang="en-US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2819400" y="821571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2</a:t>
            </a:r>
            <a:r>
              <a:rPr lang="en-US" sz="800" dirty="0" smtClean="0"/>
              <a:t>. Vendor sets up Tests</a:t>
            </a:r>
            <a:endParaRPr lang="en-US" sz="800" dirty="0"/>
          </a:p>
        </p:txBody>
      </p:sp>
      <p:sp>
        <p:nvSpPr>
          <p:cNvPr id="45" name="TextBox 44"/>
          <p:cNvSpPr txBox="1"/>
          <p:nvPr/>
        </p:nvSpPr>
        <p:spPr>
          <a:xfrm>
            <a:off x="2819400" y="1020386"/>
            <a:ext cx="16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3. Vendor reviews Test Cases</a:t>
            </a:r>
            <a:endParaRPr lang="en-US" sz="800" dirty="0"/>
          </a:p>
        </p:txBody>
      </p:sp>
      <p:sp>
        <p:nvSpPr>
          <p:cNvPr id="46" name="TextBox 45"/>
          <p:cNvSpPr txBox="1"/>
          <p:nvPr/>
        </p:nvSpPr>
        <p:spPr>
          <a:xfrm>
            <a:off x="5715000" y="533400"/>
            <a:ext cx="1905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4. Vendors configure their systems</a:t>
            </a:r>
            <a:endParaRPr lang="en-US" sz="800" dirty="0"/>
          </a:p>
        </p:txBody>
      </p:sp>
      <p:sp>
        <p:nvSpPr>
          <p:cNvPr id="47" name="TextBox 46"/>
          <p:cNvSpPr txBox="1"/>
          <p:nvPr/>
        </p:nvSpPr>
        <p:spPr>
          <a:xfrm>
            <a:off x="5715000" y="75753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5. Vendor A (Initiator) starts a new Test  Instance (which activates a single Test Step) or activates a different Test Step of an existing Test  Instance</a:t>
            </a:r>
            <a:endParaRPr lang="en-US" sz="800" dirty="0"/>
          </a:p>
        </p:txBody>
      </p:sp>
      <p:sp>
        <p:nvSpPr>
          <p:cNvPr id="48" name="TextBox 47"/>
          <p:cNvSpPr txBox="1"/>
          <p:nvPr/>
        </p:nvSpPr>
        <p:spPr>
          <a:xfrm>
            <a:off x="6172200" y="238046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6. Vendor A sends PIX/PDQ update/query message to Proxy/Port configured for Vendor B responding service</a:t>
            </a:r>
            <a:endParaRPr lang="en-US" sz="800" dirty="0"/>
          </a:p>
        </p:txBody>
      </p:sp>
      <p:sp>
        <p:nvSpPr>
          <p:cNvPr id="49" name="TextBox 48"/>
          <p:cNvSpPr txBox="1"/>
          <p:nvPr/>
        </p:nvSpPr>
        <p:spPr>
          <a:xfrm>
            <a:off x="6172200" y="3061156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7. Proxy intercepts the initiator message </a:t>
            </a:r>
            <a:endParaRPr lang="en-US" sz="800" dirty="0"/>
          </a:p>
        </p:txBody>
      </p:sp>
      <p:sp>
        <p:nvSpPr>
          <p:cNvPr id="50" name="TextBox 49"/>
          <p:cNvSpPr txBox="1"/>
          <p:nvPr/>
        </p:nvSpPr>
        <p:spPr>
          <a:xfrm>
            <a:off x="3657600" y="302807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8 &amp; 16. Proxy forwards Message Id to JMS Queue asynchronously</a:t>
            </a:r>
            <a:endParaRPr lang="en-US" sz="800" dirty="0"/>
          </a:p>
        </p:txBody>
      </p:sp>
      <p:sp>
        <p:nvSpPr>
          <p:cNvPr id="51" name="TextBox 50"/>
          <p:cNvSpPr txBox="1"/>
          <p:nvPr/>
        </p:nvSpPr>
        <p:spPr>
          <a:xfrm>
            <a:off x="3657600" y="3733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9 &amp; 17. TEE gets JMS message from queue and loads message meta data from Proxy DB</a:t>
            </a:r>
            <a:endParaRPr lang="en-US" sz="800" dirty="0"/>
          </a:p>
        </p:txBody>
      </p:sp>
      <p:sp>
        <p:nvSpPr>
          <p:cNvPr id="52" name="TextBox 51"/>
          <p:cNvSpPr txBox="1"/>
          <p:nvPr/>
        </p:nvSpPr>
        <p:spPr>
          <a:xfrm>
            <a:off x="1905000" y="4038600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10 &amp; 18. TEE maps the Proxy message to Test Step instance and  stores mapping in Gazelle DB</a:t>
            </a:r>
            <a:endParaRPr lang="en-US" sz="800" dirty="0"/>
          </a:p>
        </p:txBody>
      </p:sp>
      <p:sp>
        <p:nvSpPr>
          <p:cNvPr id="53" name="TextBox 52"/>
          <p:cNvSpPr txBox="1"/>
          <p:nvPr/>
        </p:nvSpPr>
        <p:spPr>
          <a:xfrm>
            <a:off x="1905000" y="4443055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11 &amp; 19. TEE validates message using NIST and Gazelle validation services</a:t>
            </a:r>
            <a:endParaRPr lang="en-US" sz="800" dirty="0"/>
          </a:p>
        </p:txBody>
      </p:sp>
      <p:sp>
        <p:nvSpPr>
          <p:cNvPr id="54" name="TextBox 53"/>
          <p:cNvSpPr txBox="1"/>
          <p:nvPr/>
        </p:nvSpPr>
        <p:spPr>
          <a:xfrm>
            <a:off x="1905000" y="47244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12 &amp; 20. TEE updates Test Step and Test Instance execution status</a:t>
            </a:r>
            <a:endParaRPr lang="en-US" sz="800" dirty="0"/>
          </a:p>
        </p:txBody>
      </p:sp>
      <p:sp>
        <p:nvSpPr>
          <p:cNvPr id="55" name="TextBox 54"/>
          <p:cNvSpPr txBox="1"/>
          <p:nvPr/>
        </p:nvSpPr>
        <p:spPr>
          <a:xfrm>
            <a:off x="6324600" y="3549879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13. PIX/PDQ initiator message is forwarded to Vendor B PIX/PDQ responding service.</a:t>
            </a:r>
            <a:endParaRPr lang="en-US" sz="800" dirty="0"/>
          </a:p>
        </p:txBody>
      </p:sp>
      <p:sp>
        <p:nvSpPr>
          <p:cNvPr id="56" name="TextBox 55"/>
          <p:cNvSpPr txBox="1"/>
          <p:nvPr/>
        </p:nvSpPr>
        <p:spPr>
          <a:xfrm>
            <a:off x="6324600" y="3852446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14. Vendor B processes initiator request message and returns response message</a:t>
            </a:r>
            <a:endParaRPr lang="en-US" sz="800" dirty="0"/>
          </a:p>
        </p:txBody>
      </p:sp>
      <p:sp>
        <p:nvSpPr>
          <p:cNvPr id="57" name="TextBox 56"/>
          <p:cNvSpPr txBox="1"/>
          <p:nvPr/>
        </p:nvSpPr>
        <p:spPr>
          <a:xfrm>
            <a:off x="6096000" y="321355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15. Proxy intercepts the response message </a:t>
            </a:r>
            <a:endParaRPr lang="en-US" sz="800" dirty="0"/>
          </a:p>
        </p:txBody>
      </p:sp>
      <p:sp>
        <p:nvSpPr>
          <p:cNvPr id="58" name="TextBox 57"/>
          <p:cNvSpPr txBox="1"/>
          <p:nvPr/>
        </p:nvSpPr>
        <p:spPr>
          <a:xfrm>
            <a:off x="6096000" y="2819400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21. Response message returned to Vendor A</a:t>
            </a:r>
            <a:endParaRPr lang="en-US" sz="800" dirty="0"/>
          </a:p>
        </p:txBody>
      </p:sp>
      <p:sp>
        <p:nvSpPr>
          <p:cNvPr id="59" name="TextBox 58"/>
          <p:cNvSpPr txBox="1"/>
          <p:nvPr/>
        </p:nvSpPr>
        <p:spPr>
          <a:xfrm>
            <a:off x="2781300" y="1219200"/>
            <a:ext cx="217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22. Gazelle displays comprehensive view of test results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767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Dem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422</Words>
  <Application>Microsoft Office PowerPoint</Application>
  <PresentationFormat>On-screen Show (4:3)</PresentationFormat>
  <Paragraphs>87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1_Default Design</vt:lpstr>
      <vt:lpstr>Office Theme</vt:lpstr>
      <vt:lpstr>Interoperability Test Bed Architecture (Draft)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Snelick, Robert D.</dc:creator>
  <cp:lastModifiedBy>Tareq I. Nabeel (AEGIS.net)</cp:lastModifiedBy>
  <cp:revision>59</cp:revision>
  <dcterms:created xsi:type="dcterms:W3CDTF">2006-08-16T00:00:00Z</dcterms:created>
  <dcterms:modified xsi:type="dcterms:W3CDTF">2013-10-21T16:31:50Z</dcterms:modified>
</cp:coreProperties>
</file>